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86" r:id="rId2"/>
    <p:sldId id="421" r:id="rId3"/>
    <p:sldId id="430" r:id="rId4"/>
    <p:sldId id="422" r:id="rId5"/>
    <p:sldId id="423" r:id="rId6"/>
    <p:sldId id="425" r:id="rId7"/>
    <p:sldId id="428" r:id="rId8"/>
    <p:sldId id="426" r:id="rId9"/>
    <p:sldId id="424" r:id="rId10"/>
    <p:sldId id="432" r:id="rId11"/>
    <p:sldId id="433" r:id="rId12"/>
    <p:sldId id="288" r:id="rId13"/>
  </p:sldIdLst>
  <p:sldSz cx="9144000" cy="6858000" type="screen4x3"/>
  <p:notesSz cx="7099300" cy="10234613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00CC"/>
    <a:srgbClr val="FF0000"/>
    <a:srgbClr val="CC0000"/>
    <a:srgbClr val="CC00FF"/>
    <a:srgbClr val="FFCC66"/>
    <a:srgbClr val="009900"/>
    <a:srgbClr val="969696"/>
    <a:srgbClr val="B2B2B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2582" autoAdjust="0"/>
  </p:normalViewPr>
  <p:slideViewPr>
    <p:cSldViewPr>
      <p:cViewPr varScale="1">
        <p:scale>
          <a:sx n="67" d="100"/>
          <a:sy n="67" d="100"/>
        </p:scale>
        <p:origin x="120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3B47DC-8D33-47BE-848F-A2156435DD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137" cy="513940"/>
          </a:xfrm>
          <a:prstGeom prst="rect">
            <a:avLst/>
          </a:prstGeom>
        </p:spPr>
        <p:txBody>
          <a:bodyPr vert="horz" lIns="94744" tIns="47372" rIns="94744" bIns="47372" rtlCol="0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EB110-58BF-4C50-AE31-E55B0515A5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0507" y="1"/>
            <a:ext cx="3077137" cy="513940"/>
          </a:xfrm>
          <a:prstGeom prst="rect">
            <a:avLst/>
          </a:prstGeom>
        </p:spPr>
        <p:txBody>
          <a:bodyPr vert="horz" lIns="94744" tIns="47372" rIns="94744" bIns="47372" rtlCol="0"/>
          <a:lstStyle>
            <a:lvl1pPr algn="r">
              <a:defRPr sz="1200"/>
            </a:lvl1pPr>
          </a:lstStyle>
          <a:p>
            <a:pPr>
              <a:defRPr/>
            </a:pPr>
            <a:fld id="{8990115B-F58E-4D7A-B415-4CC600AE4AF3}" type="datetimeFigureOut">
              <a:rPr lang="sl-SI"/>
              <a:pPr>
                <a:defRPr/>
              </a:pPr>
              <a:t>4. 04. 2022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6C2C4-B4D7-470E-A378-84E78B0388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673"/>
            <a:ext cx="3077137" cy="513940"/>
          </a:xfrm>
          <a:prstGeom prst="rect">
            <a:avLst/>
          </a:prstGeom>
        </p:spPr>
        <p:txBody>
          <a:bodyPr vert="horz" lIns="94744" tIns="47372" rIns="94744" bIns="4737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26B74A-3C94-4DE8-B4BA-A16DEEC38A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0507" y="9720673"/>
            <a:ext cx="3077137" cy="513940"/>
          </a:xfrm>
          <a:prstGeom prst="rect">
            <a:avLst/>
          </a:prstGeom>
        </p:spPr>
        <p:txBody>
          <a:bodyPr vert="horz" wrap="square" lIns="94744" tIns="47372" rIns="94744" bIns="4737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17A704-EBD0-44AA-AF0F-42399FB9806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>
            <a:extLst>
              <a:ext uri="{FF2B5EF4-FFF2-40B4-BE49-F238E27FC236}">
                <a16:creationId xmlns:a16="http://schemas.microsoft.com/office/drawing/2014/main" id="{8C48EA7C-2424-4AAF-836E-B584E5CBBB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137" cy="512304"/>
          </a:xfrm>
          <a:prstGeom prst="rect">
            <a:avLst/>
          </a:prstGeom>
        </p:spPr>
        <p:txBody>
          <a:bodyPr vert="horz" lIns="94744" tIns="47372" rIns="94744" bIns="47372" rtlCol="0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>
            <a:extLst>
              <a:ext uri="{FF2B5EF4-FFF2-40B4-BE49-F238E27FC236}">
                <a16:creationId xmlns:a16="http://schemas.microsoft.com/office/drawing/2014/main" id="{CB15ABF0-DECD-40E8-B2E9-BC8E2EBA7B4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0507" y="0"/>
            <a:ext cx="3077137" cy="512304"/>
          </a:xfrm>
          <a:prstGeom prst="rect">
            <a:avLst/>
          </a:prstGeom>
        </p:spPr>
        <p:txBody>
          <a:bodyPr vert="horz" lIns="94744" tIns="47372" rIns="94744" bIns="47372" rtlCol="0"/>
          <a:lstStyle>
            <a:lvl1pPr algn="r">
              <a:defRPr sz="1200"/>
            </a:lvl1pPr>
          </a:lstStyle>
          <a:p>
            <a:pPr>
              <a:defRPr/>
            </a:pPr>
            <a:fld id="{9FAE6654-1261-407F-BD3B-F7F07C6CADE1}" type="datetimeFigureOut">
              <a:rPr lang="sl-SI"/>
              <a:pPr>
                <a:defRPr/>
              </a:pPr>
              <a:t>4. 04. 2022</a:t>
            </a:fld>
            <a:endParaRPr lang="sl-SI"/>
          </a:p>
        </p:txBody>
      </p:sp>
      <p:sp>
        <p:nvSpPr>
          <p:cNvPr id="4" name="Ograda stranske slike 3">
            <a:extLst>
              <a:ext uri="{FF2B5EF4-FFF2-40B4-BE49-F238E27FC236}">
                <a16:creationId xmlns:a16="http://schemas.microsoft.com/office/drawing/2014/main" id="{CC5532BC-9DFC-47FA-98F3-D3735D8706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44" tIns="47372" rIns="94744" bIns="47372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>
            <a:extLst>
              <a:ext uri="{FF2B5EF4-FFF2-40B4-BE49-F238E27FC236}">
                <a16:creationId xmlns:a16="http://schemas.microsoft.com/office/drawing/2014/main" id="{D237DB11-9DF7-4B2B-9406-48A1D634D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00" y="4862793"/>
            <a:ext cx="5680103" cy="4605821"/>
          </a:xfrm>
          <a:prstGeom prst="rect">
            <a:avLst/>
          </a:prstGeom>
        </p:spPr>
        <p:txBody>
          <a:bodyPr vert="horz" lIns="94744" tIns="47372" rIns="94744" bIns="47372" rtlCol="0"/>
          <a:lstStyle/>
          <a:p>
            <a:pPr lvl="0"/>
            <a:r>
              <a:rPr lang="sl-SI" noProof="0"/>
              <a:t>Uredite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6" name="Ograda noge 5">
            <a:extLst>
              <a:ext uri="{FF2B5EF4-FFF2-40B4-BE49-F238E27FC236}">
                <a16:creationId xmlns:a16="http://schemas.microsoft.com/office/drawing/2014/main" id="{DB0D78AF-9665-4461-BD90-D957E716BA3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0673"/>
            <a:ext cx="3077137" cy="512303"/>
          </a:xfrm>
          <a:prstGeom prst="rect">
            <a:avLst/>
          </a:prstGeom>
        </p:spPr>
        <p:txBody>
          <a:bodyPr vert="horz" lIns="94744" tIns="47372" rIns="94744" bIns="47372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>
            <a:extLst>
              <a:ext uri="{FF2B5EF4-FFF2-40B4-BE49-F238E27FC236}">
                <a16:creationId xmlns:a16="http://schemas.microsoft.com/office/drawing/2014/main" id="{7E52F8D4-856E-4792-A5C5-834E70D70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0507" y="9720673"/>
            <a:ext cx="3077137" cy="512303"/>
          </a:xfrm>
          <a:prstGeom prst="rect">
            <a:avLst/>
          </a:prstGeom>
        </p:spPr>
        <p:txBody>
          <a:bodyPr vert="horz" wrap="square" lIns="94744" tIns="47372" rIns="94744" bIns="4737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E77BA6-43F8-473A-9D4C-CFDB7B42E0DF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7BA6-43F8-473A-9D4C-CFDB7B42E0DF}" type="slidenum">
              <a:rPr lang="sl-SI" altLang="sl-SI" smtClean="0"/>
              <a:pPr/>
              <a:t>2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4585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7BA6-43F8-473A-9D4C-CFDB7B42E0DF}" type="slidenum">
              <a:rPr lang="sl-SI" altLang="sl-SI" smtClean="0"/>
              <a:pPr/>
              <a:t>3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77296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7BA6-43F8-473A-9D4C-CFDB7B42E0DF}" type="slidenum">
              <a:rPr lang="sl-SI" altLang="sl-SI" smtClean="0"/>
              <a:pPr/>
              <a:t>4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2812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7BA6-43F8-473A-9D4C-CFDB7B42E0DF}" type="slidenum">
              <a:rPr lang="sl-SI" altLang="sl-SI" smtClean="0"/>
              <a:pPr/>
              <a:t>8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106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7BA6-43F8-473A-9D4C-CFDB7B42E0DF}" type="slidenum">
              <a:rPr lang="sl-SI" altLang="sl-SI" smtClean="0"/>
              <a:pPr/>
              <a:t>9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50935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E77BA6-43F8-473A-9D4C-CFDB7B42E0DF}" type="slidenum">
              <a:rPr lang="sl-SI" altLang="sl-SI" smtClean="0"/>
              <a:pPr/>
              <a:t>10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31750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grada stranske slike 1">
            <a:extLst>
              <a:ext uri="{FF2B5EF4-FFF2-40B4-BE49-F238E27FC236}">
                <a16:creationId xmlns:a16="http://schemas.microsoft.com/office/drawing/2014/main" id="{5DC4234D-9239-44EE-8341-8AFA97D45D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Ograda opomb 2">
            <a:extLst>
              <a:ext uri="{FF2B5EF4-FFF2-40B4-BE49-F238E27FC236}">
                <a16:creationId xmlns:a16="http://schemas.microsoft.com/office/drawing/2014/main" id="{CF12A62E-53FA-43FF-8D30-BBF336EDE9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altLang="sl-SI"/>
          </a:p>
        </p:txBody>
      </p:sp>
      <p:sp>
        <p:nvSpPr>
          <p:cNvPr id="49156" name="Ograda številke diapozitiva 3">
            <a:extLst>
              <a:ext uri="{FF2B5EF4-FFF2-40B4-BE49-F238E27FC236}">
                <a16:creationId xmlns:a16="http://schemas.microsoft.com/office/drawing/2014/main" id="{0A402238-C5A4-4D51-BB2B-FF92F1371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6259" indent="-306001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7292" indent="-24513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7551" indent="-24513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9454" indent="-245130"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3262" indent="-24513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57068" indent="-24513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30876" indent="-24513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04683" indent="-245130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4372704-44A1-41D5-851B-8A524396D0EA}" type="slidenum">
              <a:rPr lang="sl-SI" altLang="sl-SI" sz="1200"/>
              <a:pPr/>
              <a:t>12</a:t>
            </a:fld>
            <a:endParaRPr lang="sl-SI" altLang="sl-SI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710B5DA-0775-4834-9269-687A4F2980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E95788-E2BE-4782-82C3-90F85ECB81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0FF9FE-EBED-411E-8893-1AAB540715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02E7F3-C7BE-4FBD-A8CB-CC2BACF44DD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23971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4D9DC1-500E-4CEB-B575-E13D1F16EA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79D907-2451-4D53-B04A-B7F2478C8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7B71A3-6CCE-4056-8E2D-77D61CA3D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4CD73-64F2-4245-B405-04B4E9EF57A9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1942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C01E843-B0DD-451C-BF86-3938E19128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273F69-EB3C-4819-8001-087FEF6206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2AEC71-918D-4556-BE57-D51752175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1ED803-FFE5-43F9-97FA-F3F8E988A5F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3222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681333-7A42-464D-944E-1FFA3049E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E853C1-9457-42F8-8AC8-07E01770E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4F0785-17FE-40A7-8D30-3C6D374AB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DFAA59-A93A-4770-A294-07FA3DC5FCB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1892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D4370F-5A04-46EF-9690-CA05B2A19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5D4A29-DBC8-4CAB-9579-6D2EC2556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184D77-E30B-4515-82D7-A3933FC6C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5D217-7C7D-407B-B5A9-D34C2B3DD72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3166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6DCED4-99EC-4473-B6F4-881A0EF50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1B6F68-3D18-466C-9E70-52B663AB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DB81DB-E3FD-4129-A723-D83F707AB4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776580-61EA-43D2-B89A-908F2378BBB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13818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FEA72EB-AA2E-4E90-B3E6-36E2B7967B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ECDBE6-AA7B-4EF3-A1B8-578E3FB2D0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681C776-1AA3-4F8A-B779-72FE26B612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591AC-5063-4EB0-B6BF-D378F0E4B7E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204356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DA4B76E-203F-48F4-90F7-104B46C0F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BC95C65-A5FC-4A30-A440-1C62BCDC2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B552382-B4BD-474C-BEF8-A776FD37C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A85B1-8928-45B9-86A6-314D2FCEE2C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3435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45003F0-CE21-4E31-A5C7-535DA469E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A3E67B-A4F2-4600-801F-2ADBFE0A1C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D283B5-7F0C-47CE-922C-1A31FA084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D5B00D-AB59-4EE1-BEDD-C7248296615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6700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8BA47B-5526-46CB-9DC6-56D588248D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286078-B19F-4C3B-ACB1-F246427BDA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1A91DF-D5E8-402D-A316-1062CF9C5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17FCF-F136-4756-806B-ED2FD051E81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3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134591-A6B5-4D59-9DB5-3150F5FC7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43503-93AA-4F19-B717-CDD458014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30FCE-946C-406E-B2E8-14572659F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C86D47-7EF3-4A6C-B6D0-E734B5D33D7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797682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A9420D6-2458-4810-AEFE-D68692CEE8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66C0E2-D94B-4B19-8CB7-25623CF662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text styles</a:t>
            </a:r>
          </a:p>
          <a:p>
            <a:pPr lvl="1"/>
            <a:r>
              <a:rPr lang="sl-SI" altLang="sl-SI"/>
              <a:t>Second level</a:t>
            </a:r>
          </a:p>
          <a:p>
            <a:pPr lvl="2"/>
            <a:r>
              <a:rPr lang="sl-SI" altLang="sl-SI"/>
              <a:t>Third level</a:t>
            </a:r>
          </a:p>
          <a:p>
            <a:pPr lvl="3"/>
            <a:r>
              <a:rPr lang="sl-SI" altLang="sl-SI"/>
              <a:t>Fourth level</a:t>
            </a:r>
          </a:p>
          <a:p>
            <a:pPr lvl="4"/>
            <a:r>
              <a:rPr lang="sl-SI" altLang="sl-SI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F3A083B-6A82-4393-BCE8-304FA7B4A0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CCD1657-8824-451C-97E3-2E08F28BA2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30B5179-9078-4C0A-9533-C6B8B4FEC3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CA068D-D977-4008-AE7F-BE2B33F81BF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ven povezovalnik 4">
            <a:extLst>
              <a:ext uri="{FF2B5EF4-FFF2-40B4-BE49-F238E27FC236}">
                <a16:creationId xmlns:a16="http://schemas.microsoft.com/office/drawing/2014/main" id="{F60ACE26-B7F7-46F3-AC87-14B5F84F473B}"/>
              </a:ext>
            </a:extLst>
          </p:cNvPr>
          <p:cNvCxnSpPr/>
          <p:nvPr/>
        </p:nvCxnSpPr>
        <p:spPr>
          <a:xfrm flipH="1">
            <a:off x="2987675" y="5229225"/>
            <a:ext cx="9525" cy="1295400"/>
          </a:xfrm>
          <a:prstGeom prst="line">
            <a:avLst/>
          </a:prstGeom>
          <a:ln>
            <a:solidFill>
              <a:srgbClr val="0087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051" name="Slika 6">
            <a:extLst>
              <a:ext uri="{FF2B5EF4-FFF2-40B4-BE49-F238E27FC236}">
                <a16:creationId xmlns:a16="http://schemas.microsoft.com/office/drawing/2014/main" id="{067B9780-61A7-4D4D-9D21-C2B026DCE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92825"/>
            <a:ext cx="21971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ralelogram 7">
            <a:extLst>
              <a:ext uri="{FF2B5EF4-FFF2-40B4-BE49-F238E27FC236}">
                <a16:creationId xmlns:a16="http://schemas.microsoft.com/office/drawing/2014/main" id="{8CC8727D-6D75-4CC5-9CF8-A6C6F30E9633}"/>
              </a:ext>
            </a:extLst>
          </p:cNvPr>
          <p:cNvSpPr/>
          <p:nvPr/>
        </p:nvSpPr>
        <p:spPr>
          <a:xfrm>
            <a:off x="1403350" y="-12700"/>
            <a:ext cx="3313113" cy="5026025"/>
          </a:xfrm>
          <a:prstGeom prst="parallelogram">
            <a:avLst>
              <a:gd name="adj" fmla="val 51161"/>
            </a:avLst>
          </a:prstGeom>
          <a:solidFill>
            <a:srgbClr val="00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dirty="0"/>
          </a:p>
        </p:txBody>
      </p:sp>
      <p:sp>
        <p:nvSpPr>
          <p:cNvPr id="9" name="Paralelogram 8">
            <a:extLst>
              <a:ext uri="{FF2B5EF4-FFF2-40B4-BE49-F238E27FC236}">
                <a16:creationId xmlns:a16="http://schemas.microsoft.com/office/drawing/2014/main" id="{06F99484-A778-4AF5-9BBF-479815A11A52}"/>
              </a:ext>
            </a:extLst>
          </p:cNvPr>
          <p:cNvSpPr/>
          <p:nvPr/>
        </p:nvSpPr>
        <p:spPr>
          <a:xfrm>
            <a:off x="971550" y="-12700"/>
            <a:ext cx="3168650" cy="5026025"/>
          </a:xfrm>
          <a:prstGeom prst="parallelogram">
            <a:avLst>
              <a:gd name="adj" fmla="val 51946"/>
            </a:avLst>
          </a:prstGeom>
          <a:solidFill>
            <a:srgbClr val="0087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dirty="0"/>
          </a:p>
        </p:txBody>
      </p:sp>
      <p:sp>
        <p:nvSpPr>
          <p:cNvPr id="10" name="Paralelogram 9">
            <a:extLst>
              <a:ext uri="{FF2B5EF4-FFF2-40B4-BE49-F238E27FC236}">
                <a16:creationId xmlns:a16="http://schemas.microsoft.com/office/drawing/2014/main" id="{8DFB6989-33E1-4BA0-B3F6-7024DF337FA8}"/>
              </a:ext>
            </a:extLst>
          </p:cNvPr>
          <p:cNvSpPr/>
          <p:nvPr/>
        </p:nvSpPr>
        <p:spPr>
          <a:xfrm>
            <a:off x="0" y="-12700"/>
            <a:ext cx="3563938" cy="6870700"/>
          </a:xfrm>
          <a:prstGeom prst="parallelogram">
            <a:avLst>
              <a:gd name="adj" fmla="val 61779"/>
            </a:avLst>
          </a:prstGeom>
          <a:solidFill>
            <a:srgbClr val="0087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 dirty="0"/>
          </a:p>
        </p:txBody>
      </p:sp>
      <p:sp>
        <p:nvSpPr>
          <p:cNvPr id="2055" name="PoljeZBesedilom 5">
            <a:extLst>
              <a:ext uri="{FF2B5EF4-FFF2-40B4-BE49-F238E27FC236}">
                <a16:creationId xmlns:a16="http://schemas.microsoft.com/office/drawing/2014/main" id="{B00E197C-6F7F-41E1-A3B7-770EBF871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163" y="4494599"/>
            <a:ext cx="56149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2000" b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ŠTUDIJA VARIANT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2000" b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GLAVNE CESTE PTUJ – MARKOVCI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sl-SI" altLang="sl-SI" sz="2000" b="1" dirty="0">
              <a:solidFill>
                <a:schemeClr val="bg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Informacija</a:t>
            </a:r>
            <a:r>
              <a:rPr lang="en-US" altLang="sl-SI" sz="2000" b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o </a:t>
            </a:r>
            <a:r>
              <a:rPr lang="en-US" altLang="sl-SI" sz="2000" b="1" dirty="0" err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optimizaciji</a:t>
            </a:r>
            <a:r>
              <a:rPr lang="en-US" altLang="sl-SI" sz="2000" b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variante</a:t>
            </a:r>
            <a:r>
              <a:rPr lang="en-US" altLang="sl-SI" sz="2000" b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S5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sl-SI" altLang="sl-SI" sz="2000" b="1" dirty="0">
              <a:solidFill>
                <a:schemeClr val="bg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endParaRPr lang="sl-SI" altLang="sl-SI" sz="2000" b="1" dirty="0">
              <a:solidFill>
                <a:schemeClr val="bg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februar</a:t>
            </a:r>
            <a:r>
              <a:rPr lang="en-US" altLang="sl-SI" sz="2000" b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altLang="sl-SI" sz="2000" b="1" dirty="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2022</a:t>
            </a:r>
            <a:endParaRPr lang="sl-SI" altLang="sl-SI" sz="2000" b="1" dirty="0">
              <a:solidFill>
                <a:schemeClr val="bg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AEF3B1B-0468-4028-BC77-3326C289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9144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PoljeZBesedilom 1">
            <a:extLst>
              <a:ext uri="{FF2B5EF4-FFF2-40B4-BE49-F238E27FC236}">
                <a16:creationId xmlns:a16="http://schemas.microsoft.com/office/drawing/2014/main" id="{0A9C5930-4663-4411-8DCE-C22616F2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65635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Gradiva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smernice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nov.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2020)</a:t>
            </a:r>
          </a:p>
        </p:txBody>
      </p:sp>
      <p:sp>
        <p:nvSpPr>
          <p:cNvPr id="9" name="PoljeZBesedilom 3">
            <a:extLst>
              <a:ext uri="{FF2B5EF4-FFF2-40B4-BE49-F238E27FC236}">
                <a16:creationId xmlns:a16="http://schemas.microsoft.com/office/drawing/2014/main" id="{AC5E6689-679E-42A7-B032-6A7041A2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150" y="3805772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S4 op</a:t>
            </a:r>
            <a:r>
              <a:rPr lang="en-US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</a:t>
            </a:r>
            <a:endParaRPr lang="sl-SI" altLang="sl-SI" sz="1400" b="1" dirty="0">
              <a:effectLst>
                <a:glow rad="25400">
                  <a:schemeClr val="accent4">
                    <a:lumMod val="10000"/>
                    <a:alpha val="43000"/>
                  </a:schemeClr>
                </a:glo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jeZBesedilom 3">
            <a:extLst>
              <a:ext uri="{FF2B5EF4-FFF2-40B4-BE49-F238E27FC236}">
                <a16:creationId xmlns:a16="http://schemas.microsoft.com/office/drawing/2014/main" id="{B6CD5600-2362-4542-ABE7-1B2F5CF76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60" y="2970814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S5</a:t>
            </a:r>
          </a:p>
        </p:txBody>
      </p:sp>
      <p:sp>
        <p:nvSpPr>
          <p:cNvPr id="14" name="PoljeZBesedilom 3">
            <a:extLst>
              <a:ext uri="{FF2B5EF4-FFF2-40B4-BE49-F238E27FC236}">
                <a16:creationId xmlns:a16="http://schemas.microsoft.com/office/drawing/2014/main" id="{BCBA2CFE-21A1-4303-8F98-A22CE792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340768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SS sever</a:t>
            </a:r>
          </a:p>
        </p:txBody>
      </p:sp>
      <p:sp>
        <p:nvSpPr>
          <p:cNvPr id="15" name="PoljeZBesedilom 3">
            <a:extLst>
              <a:ext uri="{FF2B5EF4-FFF2-40B4-BE49-F238E27FC236}">
                <a16:creationId xmlns:a16="http://schemas.microsoft.com/office/drawing/2014/main" id="{3768E91A-5E97-4C36-8387-F1C8C8874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4857940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J2 </a:t>
            </a:r>
            <a:r>
              <a:rPr lang="sl-SI" altLang="sl-SI" sz="1400" b="1" dirty="0" err="1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opt</a:t>
            </a:r>
            <a:endParaRPr lang="sl-SI" altLang="sl-SI" sz="1400" b="1" dirty="0">
              <a:effectLst>
                <a:glow rad="25400">
                  <a:schemeClr val="accent4">
                    <a:lumMod val="10000"/>
                    <a:alpha val="43000"/>
                  </a:schemeClr>
                </a:glo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E71C14D-9F0C-46AE-9C6A-E54211C69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043088"/>
              </p:ext>
            </p:extLst>
          </p:nvPr>
        </p:nvGraphicFramePr>
        <p:xfrm>
          <a:off x="120204" y="4077072"/>
          <a:ext cx="3583605" cy="26529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87500">
                  <a:extLst>
                    <a:ext uri="{9D8B030D-6E8A-4147-A177-3AD203B41FA5}">
                      <a16:colId xmlns:a16="http://schemas.microsoft.com/office/drawing/2014/main" val="1983089739"/>
                    </a:ext>
                  </a:extLst>
                </a:gridCol>
                <a:gridCol w="1796105">
                  <a:extLst>
                    <a:ext uri="{9D8B030D-6E8A-4147-A177-3AD203B41FA5}">
                      <a16:colId xmlns:a16="http://schemas.microsoft.com/office/drawing/2014/main" val="4127093437"/>
                    </a:ext>
                  </a:extLst>
                </a:gridCol>
              </a:tblGrid>
              <a:tr h="42955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Variante GC </a:t>
                      </a: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iz</a:t>
                      </a:r>
                      <a:r>
                        <a:rPr lang="sl-SI" sz="1800" strike="sngStrike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Gradiva</a:t>
                      </a:r>
                      <a:r>
                        <a:rPr lang="en-US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za </a:t>
                      </a:r>
                      <a:r>
                        <a:rPr lang="en-US" sz="1800" dirty="0" err="1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smernice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Vrednost investicije z DDV (EUR)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4538470"/>
                  </a:ext>
                </a:extLst>
              </a:tr>
              <a:tr h="3049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S4 opt</a:t>
                      </a:r>
                      <a:endParaRPr lang="sl-SI" sz="18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82.067.592 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82443"/>
                  </a:ext>
                </a:extLst>
              </a:tr>
              <a:tr h="3049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S5</a:t>
                      </a:r>
                      <a:endParaRPr lang="sl-SI" sz="18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179.986.498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834706"/>
                  </a:ext>
                </a:extLst>
              </a:tr>
              <a:tr h="3049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S5 optimizirana*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113.311.508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346644"/>
                  </a:ext>
                </a:extLst>
              </a:tr>
              <a:tr h="3049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 sever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171.430.304 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971096"/>
                  </a:ext>
                </a:extLst>
              </a:tr>
              <a:tr h="3049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J2 opt</a:t>
                      </a:r>
                      <a:endParaRPr lang="sl-SI" sz="180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207.009.300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324504"/>
                  </a:ext>
                </a:extLst>
              </a:tr>
              <a:tr h="30499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J2 </a:t>
                      </a:r>
                      <a:r>
                        <a:rPr lang="sl-SI" sz="1800" dirty="0" err="1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</a:t>
                      </a: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JUG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l-SI" sz="1800" dirty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205.450.533</a:t>
                      </a:r>
                      <a:endParaRPr lang="sl-SI" sz="1800" dirty="0"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353425"/>
                  </a:ext>
                </a:extLst>
              </a:tr>
            </a:tbl>
          </a:graphicData>
        </a:graphic>
      </p:graphicFrame>
      <p:sp>
        <p:nvSpPr>
          <p:cNvPr id="10" name="PoljeZBesedilom 3">
            <a:extLst>
              <a:ext uri="{FF2B5EF4-FFF2-40B4-BE49-F238E27FC236}">
                <a16:creationId xmlns:a16="http://schemas.microsoft.com/office/drawing/2014/main" id="{7F3847FE-B726-42E8-AA4C-6C24AB26B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234" y="6165304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J2 </a:t>
            </a:r>
            <a:r>
              <a:rPr lang="sl-SI" altLang="sl-SI" sz="1400" b="1" dirty="0" err="1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opt</a:t>
            </a: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jug</a:t>
            </a:r>
            <a:endParaRPr lang="en-US" altLang="sl-SI" sz="1400" b="1" dirty="0">
              <a:effectLst>
                <a:glow rad="25400">
                  <a:schemeClr val="accent4">
                    <a:lumMod val="10000"/>
                    <a:alpha val="43000"/>
                  </a:schemeClr>
                </a:glo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41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7677DC-3511-42DB-B02C-9CF7BD83B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54782"/>
            <a:ext cx="9144000" cy="5914008"/>
          </a:xfrm>
          <a:prstGeom prst="rect">
            <a:avLst/>
          </a:prstGeom>
        </p:spPr>
      </p:pic>
      <p:sp>
        <p:nvSpPr>
          <p:cNvPr id="3" name="PoljeZBesedilom 1">
            <a:extLst>
              <a:ext uri="{FF2B5EF4-FFF2-40B4-BE49-F238E27FC236}">
                <a16:creationId xmlns:a16="http://schemas.microsoft.com/office/drawing/2014/main" id="{707E3DC4-53D1-4BE3-83F0-F2EC4145E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9052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Optimizirana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S5,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predlagana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obravnavo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ŠV/PIZ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136DF4-1364-4CEE-A82B-7FD66C64B840}"/>
              </a:ext>
            </a:extLst>
          </p:cNvPr>
          <p:cNvSpPr/>
          <p:nvPr/>
        </p:nvSpPr>
        <p:spPr bwMode="auto">
          <a:xfrm>
            <a:off x="8604448" y="1124744"/>
            <a:ext cx="539552" cy="108012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PoljeZBesedilom 1">
            <a:extLst>
              <a:ext uri="{FF2B5EF4-FFF2-40B4-BE49-F238E27FC236}">
                <a16:creationId xmlns:a16="http://schemas.microsoft.com/office/drawing/2014/main" id="{818A2847-9513-437C-8C62-7D4775EF8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538" y="3868972"/>
            <a:ext cx="20162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osnovna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</a:t>
            </a:r>
          </a:p>
        </p:txBody>
      </p:sp>
      <p:sp>
        <p:nvSpPr>
          <p:cNvPr id="7" name="PoljeZBesedilom 1">
            <a:extLst>
              <a:ext uri="{FF2B5EF4-FFF2-40B4-BE49-F238E27FC236}">
                <a16:creationId xmlns:a16="http://schemas.microsoft.com/office/drawing/2014/main" id="{7E694C47-F2DA-46DE-AC87-6831B6E2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912" y="1223097"/>
            <a:ext cx="19168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podvarianta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S5C</a:t>
            </a:r>
          </a:p>
        </p:txBody>
      </p:sp>
      <p:sp>
        <p:nvSpPr>
          <p:cNvPr id="8" name="PoljeZBesedilom 1">
            <a:extLst>
              <a:ext uri="{FF2B5EF4-FFF2-40B4-BE49-F238E27FC236}">
                <a16:creationId xmlns:a16="http://schemas.microsoft.com/office/drawing/2014/main" id="{2859CD6E-82FD-458E-8A59-7B4646FC5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017" y="4719047"/>
            <a:ext cx="295232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III:</a:t>
            </a:r>
          </a:p>
          <a:p>
            <a:pPr>
              <a:spcBef>
                <a:spcPct val="0"/>
              </a:spcBef>
              <a:buNone/>
            </a:pPr>
            <a:r>
              <a:rPr lang="en-US" altLang="sl-SI" sz="2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osnovna</a:t>
            </a:r>
            <a:r>
              <a:rPr lang="en-US" altLang="sl-SI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trasa</a:t>
            </a:r>
            <a:r>
              <a:rPr lang="en-US" altLang="sl-SI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</a:t>
            </a:r>
          </a:p>
          <a:p>
            <a:pPr>
              <a:spcBef>
                <a:spcPct val="0"/>
              </a:spcBef>
              <a:buNone/>
            </a:pP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kolikor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izkaže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potrebna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gradnja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kesonu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 v DPN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predlaga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rešitev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</a:t>
            </a:r>
            <a:r>
              <a:rPr lang="en-US" altLang="sl-SI" sz="1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podvarianti</a:t>
            </a:r>
            <a:r>
              <a:rPr lang="en-US" altLang="sl-SI" sz="1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S5E)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sl-SI" sz="20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oljeZBesedilom 1">
            <a:extLst>
              <a:ext uri="{FF2B5EF4-FFF2-40B4-BE49-F238E27FC236}">
                <a16:creationId xmlns:a16="http://schemas.microsoft.com/office/drawing/2014/main" id="{1E1E45C4-F100-4C4A-92EF-397DBABC1CF9}"/>
              </a:ext>
            </a:extLst>
          </p:cNvPr>
          <p:cNvSpPr txBox="1">
            <a:spLocks noChangeArrowheads="1"/>
          </p:cNvSpPr>
          <p:nvPr/>
        </p:nvSpPr>
        <p:spPr bwMode="auto">
          <a:xfrm rot="20616960">
            <a:off x="1704859" y="1783922"/>
            <a:ext cx="772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l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PoljeZBesedilom 1">
            <a:extLst>
              <a:ext uri="{FF2B5EF4-FFF2-40B4-BE49-F238E27FC236}">
                <a16:creationId xmlns:a16="http://schemas.microsoft.com/office/drawing/2014/main" id="{48BF0990-8B5D-4297-A78E-6504D1E1F925}"/>
              </a:ext>
            </a:extLst>
          </p:cNvPr>
          <p:cNvSpPr txBox="1">
            <a:spLocks noChangeArrowheads="1"/>
          </p:cNvSpPr>
          <p:nvPr/>
        </p:nvSpPr>
        <p:spPr bwMode="auto">
          <a:xfrm rot="3951455">
            <a:off x="6272840" y="2465288"/>
            <a:ext cx="850266" cy="36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l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jeZBesedilom 1">
            <a:extLst>
              <a:ext uri="{FF2B5EF4-FFF2-40B4-BE49-F238E27FC236}">
                <a16:creationId xmlns:a16="http://schemas.microsoft.com/office/drawing/2014/main" id="{0A9629DF-5683-4074-A036-43AB58EBC12D}"/>
              </a:ext>
            </a:extLst>
          </p:cNvPr>
          <p:cNvSpPr txBox="1">
            <a:spLocks noChangeArrowheads="1"/>
          </p:cNvSpPr>
          <p:nvPr/>
        </p:nvSpPr>
        <p:spPr bwMode="auto">
          <a:xfrm rot="19162053">
            <a:off x="-62309" y="5069051"/>
            <a:ext cx="510076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l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jeZBesedilom 1">
            <a:extLst>
              <a:ext uri="{FF2B5EF4-FFF2-40B4-BE49-F238E27FC236}">
                <a16:creationId xmlns:a16="http://schemas.microsoft.com/office/drawing/2014/main" id="{13A53ED6-FE67-4793-8644-BFD783B6AE20}"/>
              </a:ext>
            </a:extLst>
          </p:cNvPr>
          <p:cNvSpPr txBox="1">
            <a:spLocks noChangeArrowheads="1"/>
          </p:cNvSpPr>
          <p:nvPr/>
        </p:nvSpPr>
        <p:spPr bwMode="auto">
          <a:xfrm rot="1675603">
            <a:off x="8691194" y="5050094"/>
            <a:ext cx="510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l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846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Slika 6">
            <a:extLst>
              <a:ext uri="{FF2B5EF4-FFF2-40B4-BE49-F238E27FC236}">
                <a16:creationId xmlns:a16="http://schemas.microsoft.com/office/drawing/2014/main" id="{B23DEDB2-915D-4042-8222-2C09B6FB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092825"/>
            <a:ext cx="21971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ralelogram 7">
            <a:extLst>
              <a:ext uri="{FF2B5EF4-FFF2-40B4-BE49-F238E27FC236}">
                <a16:creationId xmlns:a16="http://schemas.microsoft.com/office/drawing/2014/main" id="{207AC607-A741-4319-ABAB-DFC70C31BDAA}"/>
              </a:ext>
            </a:extLst>
          </p:cNvPr>
          <p:cNvSpPr/>
          <p:nvPr/>
        </p:nvSpPr>
        <p:spPr>
          <a:xfrm>
            <a:off x="1403350" y="-12700"/>
            <a:ext cx="3313113" cy="5026025"/>
          </a:xfrm>
          <a:prstGeom prst="parallelogram">
            <a:avLst>
              <a:gd name="adj" fmla="val 51161"/>
            </a:avLst>
          </a:prstGeom>
          <a:solidFill>
            <a:srgbClr val="008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9" name="Paralelogram 8">
            <a:extLst>
              <a:ext uri="{FF2B5EF4-FFF2-40B4-BE49-F238E27FC236}">
                <a16:creationId xmlns:a16="http://schemas.microsoft.com/office/drawing/2014/main" id="{4CB09AE7-FBA9-4222-B033-D9C8332AA86D}"/>
              </a:ext>
            </a:extLst>
          </p:cNvPr>
          <p:cNvSpPr/>
          <p:nvPr/>
        </p:nvSpPr>
        <p:spPr>
          <a:xfrm>
            <a:off x="971550" y="-12700"/>
            <a:ext cx="3168650" cy="5026025"/>
          </a:xfrm>
          <a:prstGeom prst="parallelogram">
            <a:avLst>
              <a:gd name="adj" fmla="val 51946"/>
            </a:avLst>
          </a:prstGeom>
          <a:solidFill>
            <a:srgbClr val="0087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10" name="Paralelogram 9">
            <a:extLst>
              <a:ext uri="{FF2B5EF4-FFF2-40B4-BE49-F238E27FC236}">
                <a16:creationId xmlns:a16="http://schemas.microsoft.com/office/drawing/2014/main" id="{178F64A5-AC22-44F6-8762-D975265ABCE1}"/>
              </a:ext>
            </a:extLst>
          </p:cNvPr>
          <p:cNvSpPr/>
          <p:nvPr/>
        </p:nvSpPr>
        <p:spPr>
          <a:xfrm>
            <a:off x="0" y="-12700"/>
            <a:ext cx="3563938" cy="6870700"/>
          </a:xfrm>
          <a:prstGeom prst="parallelogram">
            <a:avLst>
              <a:gd name="adj" fmla="val 61779"/>
            </a:avLst>
          </a:prstGeom>
          <a:solidFill>
            <a:srgbClr val="008700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l-SI"/>
          </a:p>
        </p:txBody>
      </p:sp>
      <p:sp>
        <p:nvSpPr>
          <p:cNvPr id="47110" name="PoljeZBesedilom 10">
            <a:extLst>
              <a:ext uri="{FF2B5EF4-FFF2-40B4-BE49-F238E27FC236}">
                <a16:creationId xmlns:a16="http://schemas.microsoft.com/office/drawing/2014/main" id="{016BC141-6DA9-42D8-81F9-4ADCBD95E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746500"/>
            <a:ext cx="40322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20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ZUM d.o.o.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140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URBANIZEM, PLANIRANJE, PROJEKTIRANJE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sl-SI" altLang="sl-SI" sz="2400">
              <a:solidFill>
                <a:schemeClr val="bg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140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Grajska ulica 7 / 2000 Maribor</a:t>
            </a:r>
          </a:p>
          <a:p>
            <a:pPr algn="r">
              <a:spcBef>
                <a:spcPct val="0"/>
              </a:spcBef>
              <a:buFontTx/>
              <a:buNone/>
            </a:pPr>
            <a:endParaRPr lang="sl-SI" altLang="sl-SI" sz="2400">
              <a:solidFill>
                <a:schemeClr val="bg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120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tel.: </a:t>
            </a:r>
            <a:r>
              <a:rPr lang="sl-SI" altLang="sl-SI" sz="24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02 2505 300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120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e-pošta: </a:t>
            </a:r>
            <a:r>
              <a:rPr lang="sl-SI" altLang="sl-SI" sz="24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zum@zum-mb.si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sl-SI" altLang="sl-SI" sz="120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spletno mesto:</a:t>
            </a:r>
            <a:r>
              <a:rPr lang="sl-SI" altLang="sl-SI" sz="2400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sl-SI" altLang="sl-SI" sz="2400" b="1">
                <a:solidFill>
                  <a:schemeClr val="bg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http://www.zum-mb.si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AEF3B1B-0468-4028-BC77-3326C289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91440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PoljeZBesedilom 1">
            <a:extLst>
              <a:ext uri="{FF2B5EF4-FFF2-40B4-BE49-F238E27FC236}">
                <a16:creationId xmlns:a16="http://schemas.microsoft.com/office/drawing/2014/main" id="{0A9C5930-4663-4411-8DCE-C22616F2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66340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Gradiva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smernice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nov.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2020)</a:t>
            </a:r>
          </a:p>
        </p:txBody>
      </p:sp>
      <p:sp>
        <p:nvSpPr>
          <p:cNvPr id="9" name="PoljeZBesedilom 3">
            <a:extLst>
              <a:ext uri="{FF2B5EF4-FFF2-40B4-BE49-F238E27FC236}">
                <a16:creationId xmlns:a16="http://schemas.microsoft.com/office/drawing/2014/main" id="{AC5E6689-679E-42A7-B032-6A7041A2C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8150" y="3805772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S4 op</a:t>
            </a:r>
            <a:r>
              <a:rPr lang="en-US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t</a:t>
            </a:r>
            <a:endParaRPr lang="sl-SI" altLang="sl-SI" sz="1400" b="1" dirty="0">
              <a:effectLst>
                <a:glow rad="25400">
                  <a:schemeClr val="accent4">
                    <a:lumMod val="10000"/>
                    <a:alpha val="43000"/>
                  </a:schemeClr>
                </a:glo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jeZBesedilom 3">
            <a:extLst>
              <a:ext uri="{FF2B5EF4-FFF2-40B4-BE49-F238E27FC236}">
                <a16:creationId xmlns:a16="http://schemas.microsoft.com/office/drawing/2014/main" id="{B6CD5600-2362-4542-ABE7-1B2F5CF76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560" y="2970814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S5</a:t>
            </a:r>
          </a:p>
        </p:txBody>
      </p:sp>
      <p:sp>
        <p:nvSpPr>
          <p:cNvPr id="14" name="PoljeZBesedilom 3">
            <a:extLst>
              <a:ext uri="{FF2B5EF4-FFF2-40B4-BE49-F238E27FC236}">
                <a16:creationId xmlns:a16="http://schemas.microsoft.com/office/drawing/2014/main" id="{BCBA2CFE-21A1-4303-8F98-A22CE7928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1340768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SS sever</a:t>
            </a:r>
          </a:p>
        </p:txBody>
      </p:sp>
      <p:sp>
        <p:nvSpPr>
          <p:cNvPr id="15" name="PoljeZBesedilom 3">
            <a:extLst>
              <a:ext uri="{FF2B5EF4-FFF2-40B4-BE49-F238E27FC236}">
                <a16:creationId xmlns:a16="http://schemas.microsoft.com/office/drawing/2014/main" id="{3768E91A-5E97-4C36-8387-F1C8C8874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4857940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J2 </a:t>
            </a:r>
            <a:r>
              <a:rPr lang="sl-SI" altLang="sl-SI" sz="1400" b="1" dirty="0" err="1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opt</a:t>
            </a:r>
            <a:endParaRPr lang="sl-SI" altLang="sl-SI" sz="1400" b="1" dirty="0">
              <a:effectLst>
                <a:glow rad="25400">
                  <a:schemeClr val="accent4">
                    <a:lumMod val="10000"/>
                    <a:alpha val="43000"/>
                  </a:schemeClr>
                </a:glo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PoljeZBesedilom 3">
            <a:extLst>
              <a:ext uri="{FF2B5EF4-FFF2-40B4-BE49-F238E27FC236}">
                <a16:creationId xmlns:a16="http://schemas.microsoft.com/office/drawing/2014/main" id="{BE2377B8-4B3D-4A6B-8663-0035666A9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234" y="6165304"/>
            <a:ext cx="1907704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varianta J2 </a:t>
            </a:r>
            <a:r>
              <a:rPr lang="sl-SI" altLang="sl-SI" sz="1400" b="1" dirty="0" err="1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opt</a:t>
            </a:r>
            <a:r>
              <a:rPr lang="sl-SI" altLang="sl-SI" sz="1400" b="1" dirty="0">
                <a:effectLst>
                  <a:glow rad="25400">
                    <a:schemeClr val="accent4">
                      <a:lumMod val="10000"/>
                      <a:alpha val="43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 jug</a:t>
            </a:r>
            <a:endParaRPr lang="en-US" altLang="sl-SI" sz="1400" b="1" dirty="0">
              <a:effectLst>
                <a:glow rad="25400">
                  <a:schemeClr val="accent4">
                    <a:lumMod val="10000"/>
                    <a:alpha val="43000"/>
                  </a:schemeClr>
                </a:glow>
              </a:effectLst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442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13D3DF8-00F3-4C42-811B-DDC4C01C0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28" y="965200"/>
            <a:ext cx="9144000" cy="5892800"/>
          </a:xfrm>
          <a:prstGeom prst="rect">
            <a:avLst/>
          </a:prstGeom>
        </p:spPr>
      </p:pic>
      <p:sp>
        <p:nvSpPr>
          <p:cNvPr id="7" name="PoljeZBesedilom 1">
            <a:extLst>
              <a:ext uri="{FF2B5EF4-FFF2-40B4-BE49-F238E27FC236}">
                <a16:creationId xmlns:a16="http://schemas.microsoft.com/office/drawing/2014/main" id="{7B0A834E-8DE7-4686-9032-00AF7BCB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18716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19860D3-8687-490F-9A94-A9FCE21CAA9E}"/>
              </a:ext>
            </a:extLst>
          </p:cNvPr>
          <p:cNvSpPr/>
          <p:nvPr/>
        </p:nvSpPr>
        <p:spPr bwMode="auto">
          <a:xfrm>
            <a:off x="8748464" y="1556792"/>
            <a:ext cx="395536" cy="648072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2" name="PoljeZBesedilom 1">
            <a:extLst>
              <a:ext uri="{FF2B5EF4-FFF2-40B4-BE49-F238E27FC236}">
                <a16:creationId xmlns:a16="http://schemas.microsoft.com/office/drawing/2014/main" id="{2AA0A8E5-BFCA-4050-AB24-6708A1F81A8C}"/>
              </a:ext>
            </a:extLst>
          </p:cNvPr>
          <p:cNvSpPr txBox="1">
            <a:spLocks noChangeArrowheads="1"/>
          </p:cNvSpPr>
          <p:nvPr/>
        </p:nvSpPr>
        <p:spPr bwMode="auto">
          <a:xfrm rot="20616960">
            <a:off x="1704859" y="1783922"/>
            <a:ext cx="772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l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PoljeZBesedilom 1">
            <a:extLst>
              <a:ext uri="{FF2B5EF4-FFF2-40B4-BE49-F238E27FC236}">
                <a16:creationId xmlns:a16="http://schemas.microsoft.com/office/drawing/2014/main" id="{145D9225-6733-4E3F-873E-2E59EEDDC59B}"/>
              </a:ext>
            </a:extLst>
          </p:cNvPr>
          <p:cNvSpPr txBox="1">
            <a:spLocks noChangeArrowheads="1"/>
          </p:cNvSpPr>
          <p:nvPr/>
        </p:nvSpPr>
        <p:spPr bwMode="auto">
          <a:xfrm rot="3951455">
            <a:off x="6241639" y="2373654"/>
            <a:ext cx="7729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l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PoljeZBesedilom 1">
            <a:extLst>
              <a:ext uri="{FF2B5EF4-FFF2-40B4-BE49-F238E27FC236}">
                <a16:creationId xmlns:a16="http://schemas.microsoft.com/office/drawing/2014/main" id="{30C401F7-B347-4BCD-B617-9ED1A12DF5E0}"/>
              </a:ext>
            </a:extLst>
          </p:cNvPr>
          <p:cNvSpPr txBox="1">
            <a:spLocks noChangeArrowheads="1"/>
          </p:cNvSpPr>
          <p:nvPr/>
        </p:nvSpPr>
        <p:spPr bwMode="auto">
          <a:xfrm rot="19162053">
            <a:off x="-62309" y="5069051"/>
            <a:ext cx="510076" cy="44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l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PoljeZBesedilom 1">
            <a:extLst>
              <a:ext uri="{FF2B5EF4-FFF2-40B4-BE49-F238E27FC236}">
                <a16:creationId xmlns:a16="http://schemas.microsoft.com/office/drawing/2014/main" id="{C9367918-F1B1-4447-9C50-6805FB51A16E}"/>
              </a:ext>
            </a:extLst>
          </p:cNvPr>
          <p:cNvSpPr txBox="1">
            <a:spLocks noChangeArrowheads="1"/>
          </p:cNvSpPr>
          <p:nvPr/>
        </p:nvSpPr>
        <p:spPr bwMode="auto">
          <a:xfrm rot="1675603">
            <a:off x="8691194" y="5050094"/>
            <a:ext cx="5100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l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PoljeZBesedilom 1">
            <a:extLst>
              <a:ext uri="{FF2B5EF4-FFF2-40B4-BE49-F238E27FC236}">
                <a16:creationId xmlns:a16="http://schemas.microsoft.com/office/drawing/2014/main" id="{892C79EB-54D2-447C-93E4-B6ABFE7F1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573016"/>
            <a:ext cx="9781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</a:p>
        </p:txBody>
      </p:sp>
      <p:sp>
        <p:nvSpPr>
          <p:cNvPr id="13" name="PoljeZBesedilom 1">
            <a:extLst>
              <a:ext uri="{FF2B5EF4-FFF2-40B4-BE49-F238E27FC236}">
                <a16:creationId xmlns:a16="http://schemas.microsoft.com/office/drawing/2014/main" id="{DB2EE708-C77F-433A-A4AD-0CAB7FE79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904" y="1356737"/>
            <a:ext cx="10470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</a:t>
            </a:r>
          </a:p>
        </p:txBody>
      </p:sp>
      <p:sp>
        <p:nvSpPr>
          <p:cNvPr id="14" name="PoljeZBesedilom 1">
            <a:extLst>
              <a:ext uri="{FF2B5EF4-FFF2-40B4-BE49-F238E27FC236}">
                <a16:creationId xmlns:a16="http://schemas.microsoft.com/office/drawing/2014/main" id="{E53F2B76-66E7-42A6-A2D9-C7B9E53DA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9851" y="3645024"/>
            <a:ext cx="11160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300052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F3673-F038-47F2-9CD4-B84711EEF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37112"/>
            <a:ext cx="9108505" cy="21580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oljeZBesedilom 1">
            <a:extLst>
              <a:ext uri="{FF2B5EF4-FFF2-40B4-BE49-F238E27FC236}">
                <a16:creationId xmlns:a16="http://schemas.microsoft.com/office/drawing/2014/main" id="{1DD50DB8-B56E-4EC3-B20A-F87C7324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884326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II: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</a:t>
            </a:r>
            <a:endParaRPr lang="en-US" altLang="sl-SI" sz="2800" b="1" dirty="0">
              <a:solidFill>
                <a:schemeClr val="bg2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pokriti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vkop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dolžine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1700 m,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poseg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območje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OLN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Budina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Rogoznici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>
              <a:spcBef>
                <a:spcPct val="0"/>
              </a:spcBef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investicija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prikazanem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116,4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 z DDV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D057F-067D-4867-9E40-29A6F6AE7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908865"/>
            <a:ext cx="9144000" cy="2334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038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1279B-8097-4BBA-BFC1-2454B16868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908864"/>
            <a:ext cx="9144000" cy="2334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13BFE-E85D-44DF-BE4C-394EE596FC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94469"/>
            <a:ext cx="9144000" cy="2245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oljeZBesedilom 1">
            <a:extLst>
              <a:ext uri="{FF2B5EF4-FFF2-40B4-BE49-F238E27FC236}">
                <a16:creationId xmlns:a16="http://schemas.microsoft.com/office/drawing/2014/main" id="{187065D7-D831-476C-9824-6E29BC879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01" y="217693"/>
            <a:ext cx="88389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II: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Optimizacija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S5 -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podvarianta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S5C</a:t>
            </a:r>
            <a:r>
              <a:rPr lang="sl-SI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sl-SI" sz="1000" b="1" dirty="0">
              <a:solidFill>
                <a:schemeClr val="bg2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situativna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prilagoditev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pokriti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vkop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dolžine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400 m,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prestavitev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potoka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Rogoznica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predlagana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rešitev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obravnavo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ŠV/PIZ)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investicija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prikazanem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59,3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 z DDV</a:t>
            </a:r>
          </a:p>
        </p:txBody>
      </p:sp>
    </p:spTree>
    <p:extLst>
      <p:ext uri="{BB962C8B-B14F-4D97-AF65-F5344CB8AC3E}">
        <p14:creationId xmlns:p14="http://schemas.microsoft.com/office/powerpoint/2010/main" val="2456559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1">
            <a:extLst>
              <a:ext uri="{FF2B5EF4-FFF2-40B4-BE49-F238E27FC236}">
                <a16:creationId xmlns:a16="http://schemas.microsoft.com/office/drawing/2014/main" id="{38B4007C-0B52-460D-A7B5-AB6DD846F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862724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II: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Optimizacija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S5 -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podvarianta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ravni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podvoz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Ormoške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ceste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večji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obseg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odstranitve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objektov</a:t>
            </a:r>
            <a:endParaRPr lang="en-US" altLang="sl-SI" sz="20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investicija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prikazanem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38,1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 z DDV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7349F-F9D7-4B86-ABF0-A0E2AB361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911444"/>
            <a:ext cx="9144000" cy="23316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C7EA9-2E7F-44A8-9486-B474A48CB6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436"/>
            <a:ext cx="9144000" cy="22548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3824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9">
            <a:extLst>
              <a:ext uri="{FF2B5EF4-FFF2-40B4-BE49-F238E27FC236}">
                <a16:creationId xmlns:a16="http://schemas.microsoft.com/office/drawing/2014/main" id="{DA29946C-AC19-448C-B123-96243EA71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96" y="1916832"/>
            <a:ext cx="6156176" cy="4941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1E22186-D759-4524-8D3C-43EEE2A4D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884326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III: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visokem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nasipu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predlagana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rešitev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obravnavo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ŠV/PIZ)</a:t>
            </a:r>
          </a:p>
          <a:p>
            <a:pPr>
              <a:spcBef>
                <a:spcPct val="0"/>
              </a:spcBef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investicija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prikazanem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22,9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 z DDV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9ADE14-29F8-4930-B227-3484557CB9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8180" y="1917988"/>
            <a:ext cx="7565820" cy="1747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738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6AC0C979-D547-408B-B199-2D461B074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902277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III: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Optimizacija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S5 -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podvarianta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izravnava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vzhodno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Spuhlje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predlagana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rešitev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obravnavo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ŠV/PIZ),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poglobitev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trase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območju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Markovcev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negotovost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glede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višine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podtalnice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kolikor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izkaže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potrebna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gradnja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kesonu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 v DPN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predlaga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rešitev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investicija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prikazanem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odseku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23,7 </a:t>
            </a:r>
            <a:r>
              <a:rPr lang="en-US" altLang="sl-SI" sz="20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54">
            <a:extLst>
              <a:ext uri="{FF2B5EF4-FFF2-40B4-BE49-F238E27FC236}">
                <a16:creationId xmlns:a16="http://schemas.microsoft.com/office/drawing/2014/main" id="{07BEFB90-8C52-47FC-919A-E33E2B0A6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96" y="1916832"/>
            <a:ext cx="6156176" cy="4941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3061D-1149-4A3A-948E-C111F5177B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2250" y="1916832"/>
            <a:ext cx="7551750" cy="1747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967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1">
            <a:extLst>
              <a:ext uri="{FF2B5EF4-FFF2-40B4-BE49-F238E27FC236}">
                <a16:creationId xmlns:a16="http://schemas.microsoft.com/office/drawing/2014/main" id="{9291BCFD-94D9-4F89-A2A6-E8E73C6C0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2" y="1340768"/>
            <a:ext cx="877125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 (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upoštevajoč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skrajšanje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	169,6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večjo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natančnost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obdelave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Optimizirana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S5: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skrajšanje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pokritega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113,3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vkopa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območju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Ormoške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ceste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(S5C)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poglobitev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območju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Markovcev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(S5E),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strokovno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najbolj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primerna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rešitev</a:t>
            </a: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Optimizirana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S5: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potek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nivoju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91,3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terena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območju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Ormoške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ceste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(S5D)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potek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nasipu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območju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Markovcev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(S5)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S4 opt (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upoštevajoč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nekoliko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daljši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82,1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mio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iz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gradiva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altLang="sl-SI" sz="24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smernice</a:t>
            </a:r>
            <a:r>
              <a:rPr lang="en-US" altLang="sl-SI" sz="2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sl-SI" sz="28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PoljeZBesedilom 1">
            <a:extLst>
              <a:ext uri="{FF2B5EF4-FFF2-40B4-BE49-F238E27FC236}">
                <a16:creationId xmlns:a16="http://schemas.microsoft.com/office/drawing/2014/main" id="{01107776-0084-4CD3-93AB-AC46389B2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23" y="217693"/>
            <a:ext cx="79071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Optimizacija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variante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S5: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ocena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investicije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celotnem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sl-SI" sz="28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odseku</a:t>
            </a:r>
            <a:r>
              <a:rPr lang="en-US" altLang="sl-SI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(z DDV)</a:t>
            </a:r>
            <a:endParaRPr lang="en-US" altLang="sl-SI" sz="24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38307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7644</TotalTime>
  <Words>525</Words>
  <Application>Microsoft Office PowerPoint</Application>
  <PresentationFormat>Diaprojekcija na zaslonu (4:3)</PresentationFormat>
  <Paragraphs>100</Paragraphs>
  <Slides>12</Slides>
  <Notes>7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7" baseType="lpstr">
      <vt:lpstr>Arial Narrow</vt:lpstr>
      <vt:lpstr>Calibri</vt:lpstr>
      <vt:lpstr>Segoe UI Light</vt:lpstr>
      <vt:lpstr>Times New Roman</vt:lpstr>
      <vt:lpstr>Default Design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ZUM d.o.o.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Mateja</dc:creator>
  <cp:lastModifiedBy>Alma Švigelj</cp:lastModifiedBy>
  <cp:revision>877</cp:revision>
  <cp:lastPrinted>2022-02-15T10:27:21Z</cp:lastPrinted>
  <dcterms:created xsi:type="dcterms:W3CDTF">2004-09-07T16:21:14Z</dcterms:created>
  <dcterms:modified xsi:type="dcterms:W3CDTF">2022-04-04T10:27:12Z</dcterms:modified>
</cp:coreProperties>
</file>